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8" r:id="rId4"/>
    <p:sldId id="259" r:id="rId5"/>
    <p:sldId id="260" r:id="rId6"/>
    <p:sldId id="257" r:id="rId7"/>
    <p:sldId id="262" r:id="rId8"/>
    <p:sldId id="263" r:id="rId9"/>
    <p:sldId id="261" r:id="rId10"/>
    <p:sldId id="264" r:id="rId11"/>
    <p:sldId id="277" r:id="rId12"/>
    <p:sldId id="265" r:id="rId13"/>
    <p:sldId id="266" r:id="rId14"/>
    <p:sldId id="272" r:id="rId15"/>
    <p:sldId id="267" r:id="rId16"/>
    <p:sldId id="268" r:id="rId17"/>
    <p:sldId id="279" r:id="rId18"/>
    <p:sldId id="278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A6D88-B40D-4C89-BF01-76B4B2D9604C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8C813-1674-418C-8692-AE71823FB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C813-1674-418C-8692-AE71823FB4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91255-5ABA-4C25-A5E6-EF0F2E78FF4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CF5-3266-4CF2-BCF4-4B19021DF15C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35E-79D9-4505-836C-FF4F1C0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0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CF5-3266-4CF2-BCF4-4B19021DF15C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35E-79D9-4505-836C-FF4F1C0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CF5-3266-4CF2-BCF4-4B19021DF15C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35E-79D9-4505-836C-FF4F1C0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1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1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15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02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4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14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82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8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CF5-3266-4CF2-BCF4-4B19021DF15C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35E-79D9-4505-836C-FF4F1C0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71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7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3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1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CF5-3266-4CF2-BCF4-4B19021DF15C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35E-79D9-4505-836C-FF4F1C0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0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CF5-3266-4CF2-BCF4-4B19021DF15C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35E-79D9-4505-836C-FF4F1C0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CF5-3266-4CF2-BCF4-4B19021DF15C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35E-79D9-4505-836C-FF4F1C0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5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CF5-3266-4CF2-BCF4-4B19021DF15C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35E-79D9-4505-836C-FF4F1C0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CF5-3266-4CF2-BCF4-4B19021DF15C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35E-79D9-4505-836C-FF4F1C0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CF5-3266-4CF2-BCF4-4B19021DF15C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35E-79D9-4505-836C-FF4F1C0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2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CF5-3266-4CF2-BCF4-4B19021DF15C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35E-79D9-4505-836C-FF4F1C0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3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4CF5-3266-4CF2-BCF4-4B19021DF15C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035E-79D9-4505-836C-FF4F1C0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4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" y="2495857"/>
            <a:ext cx="11158537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Welcome To English Class</a:t>
            </a:r>
            <a:endParaRPr lang="en-US" sz="8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-14990"/>
            <a:ext cx="6190938" cy="6896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77" y="-12490"/>
            <a:ext cx="6088503" cy="68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646" y="0"/>
            <a:ext cx="12178353" cy="6858000"/>
          </a:xfrm>
          <a:prstGeom prst="frame">
            <a:avLst>
              <a:gd name="adj1" fmla="val 123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5613" y="110355"/>
            <a:ext cx="11976539" cy="6653052"/>
          </a:xfrm>
          <a:prstGeom prst="frame">
            <a:avLst>
              <a:gd name="adj1" fmla="val 8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99695" y="204948"/>
            <a:ext cx="11782098" cy="6463865"/>
          </a:xfrm>
          <a:prstGeom prst="frame">
            <a:avLst>
              <a:gd name="adj1" fmla="val 139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8632" y="304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Individual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768" y="1228130"/>
            <a:ext cx="1163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Arrange and  rewrite the following words so that they make sense.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2450" y="1974235"/>
            <a:ext cx="3657600" cy="7620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 smtClean="0">
                <a:solidFill>
                  <a:prstClr val="white"/>
                </a:solidFill>
              </a:rPr>
              <a:t>Click here for Question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81924" y="1907498"/>
            <a:ext cx="4038600" cy="762000"/>
          </a:xfrm>
          <a:prstGeom prst="roundRect">
            <a:avLst>
              <a:gd name="adj" fmla="val 21212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 smtClean="0">
                <a:solidFill>
                  <a:prstClr val="white"/>
                </a:solidFill>
              </a:rPr>
              <a:t>Click here for Answer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88" y="2947984"/>
            <a:ext cx="2595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 smtClean="0">
                <a:solidFill>
                  <a:prstClr val="black"/>
                </a:solidFill>
              </a:rPr>
              <a:t>1. dicimene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87" y="3491564"/>
            <a:ext cx="457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 smtClean="0">
                <a:solidFill>
                  <a:prstClr val="black"/>
                </a:solidFill>
              </a:rPr>
              <a:t>2. come,in,ma’am,may,i?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7403" y="5338503"/>
            <a:ext cx="529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 smtClean="0">
                <a:solidFill>
                  <a:prstClr val="black"/>
                </a:solidFill>
              </a:rPr>
              <a:t>5. Come in and take your seat.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9791" y="4794924"/>
            <a:ext cx="4130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 smtClean="0">
                <a:solidFill>
                  <a:prstClr val="black"/>
                </a:solidFill>
              </a:rPr>
              <a:t>4. Is your father ill?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2850" y="4185324"/>
            <a:ext cx="455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 smtClean="0">
                <a:solidFill>
                  <a:prstClr val="black"/>
                </a:solidFill>
              </a:rPr>
              <a:t>3.Why are you late today?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9508" y="3575724"/>
            <a:ext cx="438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 smtClean="0">
                <a:solidFill>
                  <a:prstClr val="black"/>
                </a:solidFill>
              </a:rPr>
              <a:t>2. May I come in ma’am?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9508" y="2889924"/>
            <a:ext cx="277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kern="0" dirty="0" smtClean="0">
                <a:solidFill>
                  <a:prstClr val="black"/>
                </a:solidFill>
              </a:rPr>
              <a:t>1. medicine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313" y="4025552"/>
            <a:ext cx="4741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 smtClean="0">
                <a:solidFill>
                  <a:prstClr val="black"/>
                </a:solidFill>
              </a:rPr>
              <a:t>3. today,late,why,are,you?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36" y="4710764"/>
            <a:ext cx="4151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 smtClean="0">
                <a:solidFill>
                  <a:prstClr val="black"/>
                </a:solidFill>
              </a:rPr>
              <a:t>4. ill,your,is,father?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313" y="5406744"/>
            <a:ext cx="4741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 smtClean="0">
                <a:solidFill>
                  <a:prstClr val="black"/>
                </a:solidFill>
              </a:rPr>
              <a:t>5.in,come,take,and,sit,your </a:t>
            </a:r>
          </a:p>
        </p:txBody>
      </p:sp>
    </p:spTree>
    <p:extLst>
      <p:ext uri="{BB962C8B-B14F-4D97-AF65-F5344CB8AC3E}">
        <p14:creationId xmlns:p14="http://schemas.microsoft.com/office/powerpoint/2010/main" val="4147703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557" y="160686"/>
            <a:ext cx="4715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Pair work 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3722" y="2574388"/>
            <a:ext cx="10156874" cy="387916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cs typeface="Andalus" pitchFamily="18" charset="-78"/>
              </a:rPr>
              <a:t>Two students will make a pair. They will come in front of the class and make the dialogue about Mrs. Alam and Rashid. </a:t>
            </a:r>
          </a:p>
        </p:txBody>
      </p:sp>
    </p:spTree>
    <p:extLst>
      <p:ext uri="{BB962C8B-B14F-4D97-AF65-F5344CB8AC3E}">
        <p14:creationId xmlns:p14="http://schemas.microsoft.com/office/powerpoint/2010/main" val="600411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9295" y="204948"/>
            <a:ext cx="376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Group work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54" y="2786294"/>
            <a:ext cx="11655188" cy="120032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Six students make a group and try to answer the following questions . group </a:t>
            </a:r>
            <a:r>
              <a:rPr lang="en-US" sz="3600" dirty="0" smtClean="0"/>
              <a:t>leader </a:t>
            </a:r>
            <a:r>
              <a:rPr lang="en-US" sz="3600" dirty="0" smtClean="0"/>
              <a:t>will present the group work.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2138" y="4217166"/>
            <a:ext cx="11436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800" dirty="0" smtClean="0"/>
              <a:t>Where is Rashid waiting?</a:t>
            </a:r>
          </a:p>
          <a:p>
            <a:r>
              <a:rPr lang="en-US" sz="4800" dirty="0" smtClean="0"/>
              <a:t>2) Why Rashid waiting at the door?</a:t>
            </a:r>
          </a:p>
          <a:p>
            <a:r>
              <a:rPr lang="en-US" sz="4800" dirty="0" smtClean="0"/>
              <a:t>3) Explain, why does Rashid late for his class?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532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53" y="423076"/>
            <a:ext cx="1080902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Rewrite using capital letter and punctuation marks.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2137" y="1544473"/>
            <a:ext cx="11491415" cy="42473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1.     ay   come in ma’am</a:t>
            </a:r>
          </a:p>
          <a:p>
            <a:pPr marL="914400" indent="-914400">
              <a:buAutoNum type="arabicPeriod" startAt="2"/>
            </a:pPr>
            <a:r>
              <a:rPr lang="en-US" sz="5400" dirty="0" smtClean="0"/>
              <a:t> es    ashid      hy are you late today</a:t>
            </a:r>
          </a:p>
          <a:p>
            <a:r>
              <a:rPr lang="en-US" sz="5400" dirty="0" smtClean="0"/>
              <a:t>3.   s your father ill</a:t>
            </a:r>
          </a:p>
          <a:p>
            <a:r>
              <a:rPr lang="en-US" sz="5400" dirty="0" smtClean="0"/>
              <a:t>4.   es  ma’am</a:t>
            </a:r>
          </a:p>
          <a:p>
            <a:r>
              <a:rPr lang="en-US" sz="5400" dirty="0" smtClean="0"/>
              <a:t>5.   </a:t>
            </a:r>
            <a:r>
              <a:rPr lang="en-US" sz="5400" dirty="0" smtClean="0"/>
              <a:t>k   </a:t>
            </a:r>
            <a:r>
              <a:rPr lang="en-US" sz="5400" dirty="0" smtClean="0"/>
              <a:t>ashid    ome in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24121" y="1712932"/>
            <a:ext cx="5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0058" y="1610432"/>
            <a:ext cx="641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80808"/>
                </a:solidFill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2532" y="1571760"/>
            <a:ext cx="64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80808"/>
                </a:solidFill>
              </a:rPr>
              <a:t>i</a:t>
            </a:r>
            <a:endParaRPr lang="en-US" sz="5400" dirty="0">
              <a:solidFill>
                <a:srgbClr val="08080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3628" y="2373189"/>
            <a:ext cx="64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80808"/>
                </a:solidFill>
              </a:rPr>
              <a:t>y</a:t>
            </a:r>
            <a:endParaRPr lang="en-US" sz="5400" dirty="0">
              <a:solidFill>
                <a:srgbClr val="08080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6330" y="2359541"/>
            <a:ext cx="64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80808"/>
                </a:solidFill>
              </a:rPr>
              <a:t>r</a:t>
            </a:r>
            <a:endParaRPr lang="en-US" sz="5400" dirty="0">
              <a:solidFill>
                <a:srgbClr val="08080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0223" y="2332241"/>
            <a:ext cx="64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80808"/>
                </a:solidFill>
              </a:rPr>
              <a:t>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75218" y="4820253"/>
            <a:ext cx="64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80808"/>
                </a:solidFill>
              </a:rPr>
              <a:t>c</a:t>
            </a:r>
            <a:endParaRPr lang="en-US" sz="5400" dirty="0">
              <a:solidFill>
                <a:srgbClr val="08080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2946" y="3227399"/>
            <a:ext cx="64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80808"/>
                </a:solidFill>
              </a:rPr>
              <a:t>i</a:t>
            </a:r>
            <a:endParaRPr lang="en-US" sz="5400" dirty="0">
              <a:solidFill>
                <a:srgbClr val="08080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0470" y="4041545"/>
            <a:ext cx="64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80808"/>
                </a:solidFill>
              </a:rPr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0470" y="4820253"/>
            <a:ext cx="64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80808"/>
                </a:solidFill>
              </a:rPr>
              <a:t>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86145" y="1687908"/>
            <a:ext cx="5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6321" y="1703766"/>
            <a:ext cx="5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73705" y="3353936"/>
            <a:ext cx="5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54965" y="2419675"/>
            <a:ext cx="81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29974" y="2485516"/>
            <a:ext cx="5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50887" y="2512629"/>
            <a:ext cx="5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8232" y="2489945"/>
            <a:ext cx="58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29973" y="4155758"/>
            <a:ext cx="5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40851" y="4903211"/>
            <a:ext cx="5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8582" y="4848104"/>
            <a:ext cx="58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4118" y="4156036"/>
            <a:ext cx="58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27262" y="4979281"/>
            <a:ext cx="5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934129" y="2534076"/>
            <a:ext cx="5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39930" y="3327626"/>
            <a:ext cx="5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63497" y="4960075"/>
            <a:ext cx="5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70757" y="4844682"/>
            <a:ext cx="64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80808"/>
                </a:solidFill>
              </a:rPr>
              <a:t>r</a:t>
            </a:r>
            <a:endParaRPr lang="en-US" sz="5400" dirty="0">
              <a:solidFill>
                <a:srgbClr val="08080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6715" y="4143481"/>
            <a:ext cx="5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0879" y="2480727"/>
            <a:ext cx="5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60450" y="4960075"/>
            <a:ext cx="5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3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1" grpId="0"/>
      <p:bldP spid="21" grpId="1"/>
      <p:bldP spid="23" grpId="0"/>
      <p:bldP spid="23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3" grpId="1"/>
      <p:bldP spid="37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95532"/>
              </p:ext>
            </p:extLst>
          </p:nvPr>
        </p:nvGraphicFramePr>
        <p:xfrm>
          <a:off x="887104" y="2156344"/>
          <a:ext cx="10795385" cy="41693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28677"/>
                <a:gridCol w="6966708"/>
              </a:tblGrid>
              <a:tr h="5868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/>
                </a:tc>
              </a:tr>
              <a:tr h="58680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 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I. To want something.</a:t>
                      </a:r>
                      <a:endParaRPr lang="en-US" sz="3200" dirty="0"/>
                    </a:p>
                  </a:txBody>
                  <a:tcPr/>
                </a:tc>
              </a:tr>
              <a:tr h="58680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 stand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ii. To fix two or more things together.</a:t>
                      </a:r>
                      <a:endParaRPr lang="en-US" sz="3200" dirty="0"/>
                    </a:p>
                  </a:txBody>
                  <a:tcPr/>
                </a:tc>
              </a:tr>
              <a:tr h="58680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 come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iii. To be in a vertical position.</a:t>
                      </a:r>
                      <a:endParaRPr lang="en-US" sz="3200" dirty="0"/>
                    </a:p>
                  </a:txBody>
                  <a:tcPr/>
                </a:tc>
              </a:tr>
              <a:tr h="58680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 hope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iv.</a:t>
                      </a:r>
                      <a:r>
                        <a:rPr lang="en-US" sz="3200" baseline="0" dirty="0" smtClean="0"/>
                        <a:t> To move to a person or place.</a:t>
                      </a:r>
                      <a:endParaRPr lang="en-US" sz="3200" dirty="0"/>
                    </a:p>
                  </a:txBody>
                  <a:tcPr/>
                </a:tc>
              </a:tr>
              <a:tr h="64857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5. join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v.</a:t>
                      </a:r>
                      <a:r>
                        <a:rPr lang="en-US" sz="3600" baseline="0" dirty="0" smtClean="0"/>
                        <a:t> usually.</a:t>
                      </a:r>
                      <a:endParaRPr lang="en-US" sz="3600" dirty="0"/>
                    </a:p>
                  </a:txBody>
                  <a:tcPr/>
                </a:tc>
              </a:tr>
              <a:tr h="5868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vi. Near the end of a period of time. 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960449"/>
              </p:ext>
            </p:extLst>
          </p:nvPr>
        </p:nvGraphicFramePr>
        <p:xfrm>
          <a:off x="862086" y="2144973"/>
          <a:ext cx="10795385" cy="423080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828677"/>
                <a:gridCol w="6966708"/>
              </a:tblGrid>
              <a:tr h="57320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/>
                </a:tc>
              </a:tr>
              <a:tr h="57320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 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I. Near the end of a period time.</a:t>
                      </a:r>
                      <a:endParaRPr lang="en-US" sz="3200" dirty="0"/>
                    </a:p>
                  </a:txBody>
                  <a:tcPr/>
                </a:tc>
              </a:tr>
              <a:tr h="573206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2. stand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Ii. To be in a vertical position.</a:t>
                      </a:r>
                      <a:endParaRPr lang="en-US" sz="3200" dirty="0"/>
                    </a:p>
                  </a:txBody>
                  <a:tcPr/>
                </a:tc>
              </a:tr>
              <a:tr h="57320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 come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iii. To</a:t>
                      </a:r>
                      <a:r>
                        <a:rPr lang="en-US" sz="3600" baseline="0" dirty="0" smtClean="0"/>
                        <a:t> move to a person or place.</a:t>
                      </a:r>
                      <a:endParaRPr lang="en-US" sz="3600" dirty="0"/>
                    </a:p>
                  </a:txBody>
                  <a:tcPr/>
                </a:tc>
              </a:tr>
              <a:tr h="57320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 hope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iv.</a:t>
                      </a:r>
                      <a:r>
                        <a:rPr lang="en-US" sz="3600" baseline="0" dirty="0" smtClean="0"/>
                        <a:t> to want something.</a:t>
                      </a:r>
                      <a:endParaRPr lang="en-US" sz="3600" dirty="0"/>
                    </a:p>
                  </a:txBody>
                  <a:tcPr/>
                </a:tc>
              </a:tr>
              <a:tr h="57320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5. join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v.</a:t>
                      </a:r>
                      <a:r>
                        <a:rPr lang="en-US" sz="3200" baseline="0" dirty="0" smtClean="0"/>
                        <a:t> To fix two or more things together.</a:t>
                      </a:r>
                      <a:endParaRPr lang="en-US" sz="3200" dirty="0"/>
                    </a:p>
                  </a:txBody>
                  <a:tcPr/>
                </a:tc>
              </a:tr>
              <a:tr h="573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2241" y="208186"/>
            <a:ext cx="152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WCW</a:t>
            </a:r>
            <a:endParaRPr lang="en-US" sz="4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647" y="1146411"/>
            <a:ext cx="10658900" cy="58477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Match the words in column  A  with their meaning in column B.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5739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" y="309732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Evaluation</a:t>
            </a:r>
            <a:r>
              <a:rPr lang="en-US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64" y="398726"/>
            <a:ext cx="48704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30286" y="1343292"/>
            <a:ext cx="9443258" cy="631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/>
                </a:solidFill>
              </a:rPr>
              <a:t>1. What’s the name of ma’am?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9682" y="3972867"/>
            <a:ext cx="9443258" cy="631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2.Rashid bought medicine for his……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9682" y="2191187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smtClean="0">
                <a:solidFill>
                  <a:schemeClr val="tx1"/>
                </a:solidFill>
              </a:rPr>
              <a:t>Joynob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249682" y="3010599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schemeClr val="tx1"/>
                </a:solidFill>
              </a:rPr>
              <a:t>Champa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3764" y="2188410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smtClean="0">
                <a:solidFill>
                  <a:schemeClr val="tx1"/>
                </a:solidFill>
              </a:rPr>
              <a:t>Happy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6993764" y="2997512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schemeClr val="tx1"/>
                </a:solidFill>
              </a:rPr>
              <a:t>Mrs. Alam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0286" y="4711655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smtClean="0">
                <a:solidFill>
                  <a:schemeClr val="tx1"/>
                </a:solidFill>
              </a:rPr>
              <a:t>brother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9082" y="5739930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smtClean="0">
                <a:solidFill>
                  <a:schemeClr val="tx1"/>
                </a:solidFill>
              </a:rPr>
              <a:t>mother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3164" y="4788120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chemeClr val="tx1"/>
                </a:solidFill>
              </a:rPr>
              <a:t>f</a:t>
            </a:r>
            <a:r>
              <a:rPr lang="en-US" sz="4800" dirty="0" smtClean="0">
                <a:solidFill>
                  <a:schemeClr val="tx1"/>
                </a:solidFill>
              </a:rPr>
              <a:t>ather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3164" y="5743468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400" dirty="0" smtClean="0">
                <a:solidFill>
                  <a:schemeClr val="tx1"/>
                </a:solidFill>
              </a:rPr>
              <a:t>sister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3146827">
            <a:off x="7245781" y="2771834"/>
            <a:ext cx="458358" cy="90028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1080675" y="2947003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1050197" y="2132355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1088978" y="4710451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1088978" y="5676334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6810900" y="5734529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6810899" y="2216517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alf Frame 23"/>
          <p:cNvSpPr/>
          <p:nvPr/>
        </p:nvSpPr>
        <p:spPr>
          <a:xfrm rot="13146827">
            <a:off x="7245781" y="4575055"/>
            <a:ext cx="458358" cy="90028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" y="309732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Evaluation</a:t>
            </a:r>
            <a:r>
              <a:rPr lang="en-US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64" y="398726"/>
            <a:ext cx="48704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30286" y="1343292"/>
            <a:ext cx="9443258" cy="631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prstClr val="black"/>
                </a:solidFill>
              </a:rPr>
              <a:t>3. Who is Mrs. Alam? 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9682" y="3972867"/>
            <a:ext cx="9443258" cy="631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prstClr val="black"/>
                </a:solidFill>
              </a:rPr>
              <a:t>4. How much time does Rashid late? 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9682" y="2191187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prstClr val="black"/>
                </a:solidFill>
              </a:rPr>
              <a:t>Rashid’s mother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9682" y="3010599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smtClean="0">
                <a:solidFill>
                  <a:prstClr val="black"/>
                </a:solidFill>
              </a:rPr>
              <a:t>Rashid’s aunt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3764" y="2188410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smtClean="0">
                <a:solidFill>
                  <a:prstClr val="black"/>
                </a:solidFill>
              </a:rPr>
              <a:t>Rashid’s sister</a:t>
            </a:r>
            <a:r>
              <a:rPr lang="en-US" sz="4400" dirty="0" smtClean="0">
                <a:solidFill>
                  <a:prstClr val="white"/>
                </a:solidFill>
              </a:rPr>
              <a:t> 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93764" y="2997512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prstClr val="black"/>
                </a:solidFill>
              </a:rPr>
              <a:t>Rashid’s teacher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0286" y="4711655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smtClean="0">
                <a:solidFill>
                  <a:prstClr val="black"/>
                </a:solidFill>
              </a:rPr>
              <a:t>One minute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9082" y="5739930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smtClean="0">
                <a:solidFill>
                  <a:prstClr val="black"/>
                </a:solidFill>
              </a:rPr>
              <a:t>Two minutes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3164" y="4788120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smtClean="0">
                <a:solidFill>
                  <a:prstClr val="black"/>
                </a:solidFill>
              </a:rPr>
              <a:t>Five  minutes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3164" y="5743468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400" dirty="0" smtClean="0">
                <a:solidFill>
                  <a:prstClr val="black"/>
                </a:solidFill>
              </a:rPr>
              <a:t>Six minutes 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3146827">
            <a:off x="7245781" y="2771834"/>
            <a:ext cx="458358" cy="90028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1080675" y="2947003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1050197" y="2132355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1088978" y="4710451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088978" y="5676334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810900" y="5734529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6810899" y="2216517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3146827">
            <a:off x="7245781" y="4575055"/>
            <a:ext cx="458358" cy="90028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" y="309732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Evaluation</a:t>
            </a:r>
            <a:r>
              <a:rPr lang="en-US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64" y="398726"/>
            <a:ext cx="48704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30286" y="1343292"/>
            <a:ext cx="9443258" cy="631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prstClr val="black"/>
                </a:solidFill>
              </a:rPr>
              <a:t>5</a:t>
            </a:r>
            <a:r>
              <a:rPr lang="en-US" sz="5400" dirty="0" smtClean="0">
                <a:solidFill>
                  <a:prstClr val="black"/>
                </a:solidFill>
              </a:rPr>
              <a:t>. What class does Rasid read in? 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9682" y="3972867"/>
            <a:ext cx="9443258" cy="631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prstClr val="black"/>
                </a:solidFill>
              </a:rPr>
              <a:t>6. Why is Rasid waiting at the door?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9682" y="2191187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smtClean="0">
                <a:solidFill>
                  <a:prstClr val="black"/>
                </a:solidFill>
              </a:rPr>
              <a:t>Class one</a:t>
            </a:r>
            <a:r>
              <a:rPr lang="en-US" sz="4400" dirty="0" smtClean="0">
                <a:solidFill>
                  <a:prstClr val="white"/>
                </a:solidFill>
              </a:rPr>
              <a:t> 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9682" y="3010599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prstClr val="black"/>
                </a:solidFill>
              </a:rPr>
              <a:t>Class two 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3764" y="2188410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smtClean="0">
                <a:solidFill>
                  <a:prstClr val="black"/>
                </a:solidFill>
              </a:rPr>
              <a:t>Class four</a:t>
            </a:r>
            <a:r>
              <a:rPr lang="en-US" sz="4400" dirty="0" smtClean="0">
                <a:solidFill>
                  <a:prstClr val="white"/>
                </a:solidFill>
              </a:rPr>
              <a:t> 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93764" y="2997512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prstClr val="black"/>
                </a:solidFill>
              </a:rPr>
              <a:t>Class five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0286" y="4711655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smtClean="0">
                <a:solidFill>
                  <a:prstClr val="black"/>
                </a:solidFill>
              </a:rPr>
              <a:t>For order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9082" y="5739930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smtClean="0">
                <a:solidFill>
                  <a:prstClr val="black"/>
                </a:solidFill>
              </a:rPr>
              <a:t>For command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3164" y="4788120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smtClean="0">
                <a:solidFill>
                  <a:prstClr val="black"/>
                </a:solidFill>
              </a:rPr>
              <a:t>For permission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3164" y="5743468"/>
            <a:ext cx="3688078" cy="714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400" dirty="0" smtClean="0">
                <a:solidFill>
                  <a:prstClr val="black"/>
                </a:solidFill>
              </a:rPr>
              <a:t>For request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3146827">
            <a:off x="7245781" y="2771834"/>
            <a:ext cx="458358" cy="90028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1080675" y="2947003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1050197" y="2132355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1088978" y="4710451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088978" y="5676334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810900" y="5734529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6810899" y="2216517"/>
            <a:ext cx="1113905" cy="778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3146827">
            <a:off x="7245781" y="4575055"/>
            <a:ext cx="458358" cy="90028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162" y="1220205"/>
            <a:ext cx="4359729" cy="110799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Home work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11432" r="56088" b="664"/>
          <a:stretch/>
        </p:blipFill>
        <p:spPr>
          <a:xfrm>
            <a:off x="76414" y="2249726"/>
            <a:ext cx="2758364" cy="4464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80824" y="4341258"/>
            <a:ext cx="7540284" cy="23083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Suppose you are Rashid. You want to buy medicine from medicine shop. Now practice a dialogue with your father.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791" y="5584874"/>
            <a:ext cx="1280160" cy="295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Rashid</a:t>
            </a:r>
            <a:endParaRPr lang="en-US" sz="3200" dirty="0"/>
          </a:p>
        </p:txBody>
      </p:sp>
      <p:sp>
        <p:nvSpPr>
          <p:cNvPr id="9" name="Cloud Callout 8"/>
          <p:cNvSpPr/>
          <p:nvPr/>
        </p:nvSpPr>
        <p:spPr>
          <a:xfrm>
            <a:off x="5904571" y="221395"/>
            <a:ext cx="5518395" cy="4213611"/>
          </a:xfrm>
          <a:prstGeom prst="cloudCallout">
            <a:avLst>
              <a:gd name="adj1" fmla="val -95846"/>
              <a:gd name="adj2" fmla="val 26776"/>
            </a:avLst>
          </a:prstGeom>
          <a:solidFill>
            <a:schemeClr val="bg1">
              <a:lumMod val="50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06" y="578658"/>
            <a:ext cx="4752848" cy="330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69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0348" y="54129"/>
            <a:ext cx="4698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Introductions: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43" y="1019919"/>
            <a:ext cx="5203662" cy="54410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Content Placeholder 10"/>
          <p:cNvSpPr txBox="1">
            <a:spLocks/>
          </p:cNvSpPr>
          <p:nvPr/>
        </p:nvSpPr>
        <p:spPr>
          <a:xfrm>
            <a:off x="1220347" y="1042911"/>
            <a:ext cx="3900293" cy="5418036"/>
          </a:xfrm>
          <a:prstGeom prst="rect">
            <a:avLst/>
          </a:prstGeom>
          <a:ln w="66675">
            <a:solidFill>
              <a:sysClr val="windowText" lastClr="00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SolaimanLipi" pitchFamily="65" charset="0"/>
              </a:rPr>
              <a:t>Teachers Identity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SolaimanLipi" pitchFamily="65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1208" y="3773891"/>
            <a:ext cx="37694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cs typeface="NikoshBAN" pitchFamily="2" charset="0"/>
              </a:rPr>
              <a:t>Nizam Uddin Jewel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cs typeface="NikoshBAN" pitchFamily="2" charset="0"/>
              </a:rPr>
              <a:t>Assistant Teacher</a:t>
            </a:r>
            <a:endParaRPr kumimoji="0" lang="bn-BD" sz="28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cs typeface="NikoshBAN" pitchFamily="2" charset="0"/>
              </a:rPr>
              <a:t>Bahercor gov.primary school</a:t>
            </a:r>
            <a:r>
              <a:rPr kumimoji="0" lang="bn-IN" sz="20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cs typeface="NikoshBAN" pitchFamily="2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cs typeface="NikoshBAN" pitchFamily="2" charset="0"/>
              </a:rPr>
              <a:t>Raipura,Narsingdi</a:t>
            </a:r>
            <a:r>
              <a:rPr kumimoji="0" lang="bn-BD" sz="28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cs typeface="NikoshBAN" pitchFamily="2" charset="0"/>
              </a:rPr>
              <a:t> </a:t>
            </a:r>
            <a:endParaRPr kumimoji="0" lang="en-US" sz="28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E-mail:  nizamuddinjewel@gmail.com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Mobile: 01814902195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2" t="13632" r="34778" b="43582"/>
          <a:stretch/>
        </p:blipFill>
        <p:spPr>
          <a:xfrm>
            <a:off x="2222693" y="1640646"/>
            <a:ext cx="1702193" cy="2115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035968" y="6155190"/>
            <a:ext cx="479685" cy="2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92" y="932217"/>
            <a:ext cx="5412164" cy="568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894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08243" y="772584"/>
            <a:ext cx="6088091" cy="4399917"/>
          </a:xfrm>
          <a:prstGeom prst="cloudCallout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Lets watch a video clip </a:t>
            </a:r>
            <a:endParaRPr lang="en-US" sz="7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908239"/>
              </p:ext>
            </p:extLst>
          </p:nvPr>
        </p:nvGraphicFramePr>
        <p:xfrm>
          <a:off x="8748215" y="2136587"/>
          <a:ext cx="2482041" cy="2094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48215" y="2136587"/>
                        <a:ext cx="2482041" cy="2094223"/>
                      </a:xfrm>
                      <a:prstGeom prst="rect">
                        <a:avLst/>
                      </a:prstGeom>
                      <a:ln w="57150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6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028" y="505048"/>
            <a:ext cx="5420139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Todays Lesson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rgbClr val="0070C0">
                    <a:alpha val="60000"/>
                  </a:srgb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53">
            <a:off x="1131925" y="3394880"/>
            <a:ext cx="3207223" cy="3207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51" y="308417"/>
            <a:ext cx="6092843" cy="633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6026" y="1837867"/>
            <a:ext cx="4230546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Lesson:20</a:t>
            </a:r>
          </a:p>
          <a:p>
            <a:r>
              <a:rPr lang="en-US" sz="3200" dirty="0" smtClean="0"/>
              <a:t>Unit: B Listen and read.</a:t>
            </a:r>
          </a:p>
          <a:p>
            <a:r>
              <a:rPr lang="en-US" sz="3200" dirty="0" smtClean="0"/>
              <a:t>Page: 72 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0126639" y="6318913"/>
            <a:ext cx="614149" cy="218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34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5574" y="2246700"/>
            <a:ext cx="1070798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Students will be able to :</a:t>
            </a:r>
            <a:endParaRPr lang="en-US" sz="7200" b="1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6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take part in conversations on appropriate topics.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0538" y="204948"/>
            <a:ext cx="907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Learning Outcomes: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667093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6" y="1666848"/>
            <a:ext cx="5117562" cy="3833231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12" y="1707792"/>
            <a:ext cx="3384148" cy="383323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079016" y="326401"/>
            <a:ext cx="80010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very attentively: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343" y="5786651"/>
            <a:ext cx="990827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are the students doing in these pictures?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55343" y="5786651"/>
            <a:ext cx="1061988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They are asking permission to come in to the class. </a:t>
            </a:r>
            <a:endParaRPr lang="en-US" sz="4000" dirty="0"/>
          </a:p>
        </p:txBody>
      </p:sp>
      <p:sp>
        <p:nvSpPr>
          <p:cNvPr id="9" name="Oval 8"/>
          <p:cNvSpPr/>
          <p:nvPr/>
        </p:nvSpPr>
        <p:spPr>
          <a:xfrm>
            <a:off x="1125415" y="2907649"/>
            <a:ext cx="1617785" cy="23677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07418" y="2871144"/>
            <a:ext cx="998807" cy="11522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09" y="209955"/>
            <a:ext cx="6895493" cy="3765302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8" y="212214"/>
            <a:ext cx="5020403" cy="3765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54" y="1760034"/>
            <a:ext cx="3210092" cy="2231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1576" y="651798"/>
            <a:ext cx="5800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Mrs. Alam has started the lesson. So Rashid stand at the door and asks permission of the teacher to join the class.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65587" y="4106238"/>
            <a:ext cx="4002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Rashid is late for class.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06791" y="1206886"/>
            <a:ext cx="1009934" cy="7501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5587" y="674148"/>
            <a:ext cx="1292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Rashid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89400" y="4106238"/>
            <a:ext cx="67659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He had to go to the medicine shop to buy some medicines for his father.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68615" y="1053559"/>
            <a:ext cx="1164910" cy="4107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Mrs. Alam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616725" y="977571"/>
            <a:ext cx="1632912" cy="12308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I come in Ma’am?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4.07407E-6 L 0.08711 0.0245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0" grpId="0" animBg="1"/>
      <p:bldP spid="10" grpId="1" animBg="1"/>
      <p:bldP spid="10" grpId="2" animBg="1"/>
      <p:bldP spid="11" grpId="0"/>
      <p:bldP spid="11" grpId="1"/>
      <p:bldP spid="11" grpId="2"/>
      <p:bldP spid="12" grpId="0"/>
      <p:bldP spid="12" grpId="1"/>
      <p:bldP spid="14" grpId="0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082" y="225082"/>
            <a:ext cx="2518118" cy="64289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06" b="100000" l="18846" r="48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32" t="31660" r="52553"/>
          <a:stretch/>
        </p:blipFill>
        <p:spPr>
          <a:xfrm>
            <a:off x="437761" y="2552130"/>
            <a:ext cx="2333580" cy="423909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984020" y="2571153"/>
            <a:ext cx="4012442" cy="1127709"/>
          </a:xfrm>
          <a:prstGeom prst="wedgeRoundRectCallout">
            <a:avLst>
              <a:gd name="adj1" fmla="val -61803"/>
              <a:gd name="adj2" fmla="val 44753"/>
              <a:gd name="adj3" fmla="val 16667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May I come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in Ma’am?</a:t>
            </a:r>
          </a:p>
        </p:txBody>
      </p:sp>
      <p:sp>
        <p:nvSpPr>
          <p:cNvPr id="9" name="Round Single Corner Rectangle 8"/>
          <p:cNvSpPr/>
          <p:nvPr/>
        </p:nvSpPr>
        <p:spPr>
          <a:xfrm>
            <a:off x="577081" y="1903127"/>
            <a:ext cx="1814120" cy="649003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Rashid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14732" y="281804"/>
            <a:ext cx="2141452" cy="1280668"/>
          </a:xfrm>
          <a:prstGeom prst="round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Class:5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Sub: English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Pre:ss:43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Date:13 june2015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968282" y="1460317"/>
            <a:ext cx="6713852" cy="1009935"/>
          </a:xfrm>
          <a:prstGeom prst="wedgeRoundRectCallout">
            <a:avLst>
              <a:gd name="adj1" fmla="val 44276"/>
              <a:gd name="adj2" fmla="val 113804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Yes, Rashid. </a:t>
            </a:r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Why are you late today?</a:t>
            </a:r>
            <a:endParaRPr lang="en-US" sz="32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7217" y="395785"/>
            <a:ext cx="2541780" cy="96363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Todays lesson</a:t>
            </a:r>
          </a:p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May I Help You?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93685" y="5508274"/>
            <a:ext cx="434645" cy="8871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4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435573" y="281804"/>
            <a:ext cx="2141452" cy="1280668"/>
          </a:xfrm>
          <a:prstGeom prst="round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Class:5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Sub: English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Pre:ss:43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Date:13 june2015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3849" y="281804"/>
            <a:ext cx="2541780" cy="96363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Todays lesson</a:t>
            </a:r>
          </a:p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May I Help You?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792550" y="4652248"/>
            <a:ext cx="4012442" cy="1127709"/>
          </a:xfrm>
          <a:prstGeom prst="wedgeRoundRectCallout">
            <a:avLst>
              <a:gd name="adj1" fmla="val -61102"/>
              <a:gd name="adj2" fmla="val -164820"/>
              <a:gd name="adj3" fmla="val 16667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 smtClean="0">
                <a:latin typeface="Calibri"/>
              </a:rPr>
              <a:t>I’m sorry Ma’am. I took my father to the doctor.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104263" y="281804"/>
            <a:ext cx="4691670" cy="2625169"/>
          </a:xfrm>
          <a:prstGeom prst="cloudCallout">
            <a:avLst>
              <a:gd name="adj1" fmla="val -43021"/>
              <a:gd name="adj2" fmla="val 68395"/>
            </a:avLst>
          </a:prstGeom>
          <a:solidFill>
            <a:schemeClr val="bg1">
              <a:lumMod val="50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sz="7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2" descr="G:\আমার তৈরীকৃত কন্টেন্ট\Dialogue (Doctor &amp; Patients)\Doctor-and-Patient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0543" y="300247"/>
            <a:ext cx="4426605" cy="2689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ular Callout 7"/>
          <p:cNvSpPr/>
          <p:nvPr/>
        </p:nvSpPr>
        <p:spPr>
          <a:xfrm>
            <a:off x="3449451" y="1360475"/>
            <a:ext cx="4686199" cy="846155"/>
          </a:xfrm>
          <a:prstGeom prst="wedgeRoundRectCallout">
            <a:avLst>
              <a:gd name="adj1" fmla="val 40490"/>
              <a:gd name="adj2" fmla="val 220257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Is your father ill?</a:t>
            </a:r>
            <a:endParaRPr lang="en-US" sz="48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792550" y="4668803"/>
            <a:ext cx="4012442" cy="1127709"/>
          </a:xfrm>
          <a:prstGeom prst="wedgeRoundRectCallout">
            <a:avLst>
              <a:gd name="adj1" fmla="val -61102"/>
              <a:gd name="adj2" fmla="val -164820"/>
              <a:gd name="adj3" fmla="val 16667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noProof="0" dirty="0" smtClean="0">
                <a:latin typeface="Calibri"/>
              </a:rPr>
              <a:t>Yes, Ma’am. The doctor gave him some medicines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323171" y="1245435"/>
            <a:ext cx="5796553" cy="1366240"/>
          </a:xfrm>
          <a:prstGeom prst="wedgeRoundRectCallout">
            <a:avLst>
              <a:gd name="adj1" fmla="val 26656"/>
              <a:gd name="adj2" fmla="val 133764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Ok , Rashid. Take your seat. I hope your father gets well soon</a:t>
            </a:r>
            <a:r>
              <a:rPr lang="en-US" sz="6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US" sz="60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792550" y="4635693"/>
            <a:ext cx="4012442" cy="1127709"/>
          </a:xfrm>
          <a:prstGeom prst="wedgeRoundRectCallout">
            <a:avLst>
              <a:gd name="adj1" fmla="val -61102"/>
              <a:gd name="adj2" fmla="val -164820"/>
              <a:gd name="adj3" fmla="val 16667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noProof="0" dirty="0" smtClean="0">
                <a:latin typeface="Calibri"/>
              </a:rPr>
              <a:t>Thank you, Ma’am.</a:t>
            </a:r>
            <a:endParaRPr kumimoji="0" lang="en-US" sz="36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5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715</Words>
  <Application>Microsoft Office PowerPoint</Application>
  <PresentationFormat>Widescreen</PresentationFormat>
  <Paragraphs>170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SimSun</vt:lpstr>
      <vt:lpstr>Agency FB</vt:lpstr>
      <vt:lpstr>Andalus</vt:lpstr>
      <vt:lpstr>Arial</vt:lpstr>
      <vt:lpstr>Calibri</vt:lpstr>
      <vt:lpstr>Calibri Light</vt:lpstr>
      <vt:lpstr>NikoshBAN</vt:lpstr>
      <vt:lpstr>SolaimanLipi</vt:lpstr>
      <vt:lpstr>Times New Roman</vt:lpstr>
      <vt:lpstr>Office Theme</vt:lpstr>
      <vt:lpstr>1_Office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87</cp:revision>
  <dcterms:created xsi:type="dcterms:W3CDTF">2015-11-02T07:53:43Z</dcterms:created>
  <dcterms:modified xsi:type="dcterms:W3CDTF">2015-11-07T09:29:27Z</dcterms:modified>
</cp:coreProperties>
</file>